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312" autoAdjust="0"/>
  </p:normalViewPr>
  <p:slideViewPr>
    <p:cSldViewPr snapToGrid="0">
      <p:cViewPr varScale="1">
        <p:scale>
          <a:sx n="91" d="100"/>
          <a:sy n="91" d="100"/>
        </p:scale>
        <p:origin x="8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763377-8423-4D62-8AD6-47EA5A1394A9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DFA032-2712-49F1-9496-1D80161FB8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4147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11C60-4A97-46A8-8851-E0B3FE19C478}" type="datetime1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0B66B-4A08-4D39-8820-546FD4520C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4942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B2EC3-E26A-477D-BA74-36DF7A33EFE0}" type="datetime1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0B66B-4A08-4D39-8820-546FD4520C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9355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55A4F-1629-475E-85DB-2A1D4990A0B2}" type="datetime1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0B66B-4A08-4D39-8820-546FD4520C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7842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41A21-8BBD-4348-AB85-0376A6D31A72}" type="datetime1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0B66B-4A08-4D39-8820-546FD4520C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5985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30ED1-4FE4-492E-A48F-FA85F5C9A9BF}" type="datetime1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0B66B-4A08-4D39-8820-546FD4520C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259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8171C-A857-4E5C-8664-EF7100A3CE02}" type="datetime1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0B66B-4A08-4D39-8820-546FD4520C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357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EFC65-FFAA-4B9A-AE74-677CBAC7BEB2}" type="datetime1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0B66B-4A08-4D39-8820-546FD4520C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8970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AAB4E-8E79-4D42-AF23-35F54402215C}" type="datetime1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0B66B-4A08-4D39-8820-546FD4520C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1844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A92A3-3D3B-4E45-AC15-D210931E1D5B}" type="datetime1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0B66B-4A08-4D39-8820-546FD4520C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8081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096F2-2B59-438F-BC19-08E6F69FAE5A}" type="datetime1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0B66B-4A08-4D39-8820-546FD4520C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2896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267A8-3DEF-415C-8FB7-F2B92D55AF77}" type="datetime1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0B66B-4A08-4D39-8820-546FD4520C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7757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D44BB8-A488-4165-8706-F298E9EFFFCA}" type="datetime1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60B66B-4A08-4D39-8820-546FD4520C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7309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594360" y="548640"/>
            <a:ext cx="10759440" cy="93726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400" b="1" dirty="0">
                <a:solidFill>
                  <a:schemeClr val="accent2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Wi-Fi</a:t>
            </a:r>
            <a:r>
              <a:rPr kumimoji="1" lang="ja-JP" altLang="en-US" sz="2400" b="1" dirty="0">
                <a:solidFill>
                  <a:schemeClr val="accent2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環境を整え</a:t>
            </a:r>
            <a:endParaRPr kumimoji="1" lang="en-US" altLang="ja-JP" sz="2400" b="1" dirty="0">
              <a:solidFill>
                <a:schemeClr val="accent2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2400" b="1" dirty="0">
                <a:solidFill>
                  <a:schemeClr val="accent2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タブレットを導入し書類作成業務の効率化とスムーズな情報共有を図る</a:t>
            </a:r>
            <a:endParaRPr kumimoji="1" lang="en-US" altLang="ja-JP" sz="2400" b="1" dirty="0">
              <a:solidFill>
                <a:schemeClr val="accent2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5715000" y="1735233"/>
            <a:ext cx="5394960" cy="594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社会福祉法人つつじヶ丘学園</a:t>
            </a:r>
            <a:endParaRPr kumimoji="1"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第二つつじヶ丘学園（生活介護）　</a:t>
            </a:r>
            <a:endParaRPr kumimoji="1" lang="ja-JP" altLang="en-US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594360" y="2560320"/>
            <a:ext cx="4069080" cy="2651760"/>
          </a:xfrm>
          <a:prstGeom prst="roundRect">
            <a:avLst/>
          </a:prstGeom>
          <a:noFill/>
          <a:ln w="9525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tlCol="0" anchor="ctr"/>
          <a:lstStyle/>
          <a:p>
            <a:r>
              <a:rPr kumimoji="1" lang="ja-JP" altLang="en-US" sz="14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kumimoji="1" lang="en-US" altLang="ja-JP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6686550" y="2560319"/>
            <a:ext cx="4423410" cy="2952337"/>
          </a:xfrm>
          <a:prstGeom prst="roundRect">
            <a:avLst/>
          </a:prstGeom>
          <a:noFill/>
          <a:ln w="9525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tlCol="0" anchor="ctr"/>
          <a:lstStyle/>
          <a:p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</a:t>
            </a:r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業務の質の向上</a:t>
            </a:r>
            <a:endParaRPr kumimoji="1" lang="en-US" altLang="ja-JP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・効率的な記録と記録の時短化</a:t>
            </a:r>
            <a:endParaRPr lang="en-US" altLang="ja-JP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・報告、連絡連携の向上</a:t>
            </a:r>
            <a:endParaRPr kumimoji="1" lang="en-US" altLang="ja-JP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②量的な効率化</a:t>
            </a:r>
            <a:endParaRPr lang="en-US" altLang="ja-JP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・コピー用紙代、インク代の削減</a:t>
            </a:r>
            <a:endParaRPr kumimoji="1" lang="en-US" altLang="ja-JP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・クラウド管理の為、データ紛失の</a:t>
            </a:r>
            <a:endParaRPr lang="en-US" altLang="ja-JP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リスク軽減　につながり、保管場所が</a:t>
            </a:r>
            <a:endParaRPr lang="en-US" altLang="ja-JP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不要になる</a:t>
            </a:r>
            <a:endParaRPr kumimoji="1" lang="en-US" altLang="ja-JP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" name="右矢印 8"/>
          <p:cNvSpPr/>
          <p:nvPr/>
        </p:nvSpPr>
        <p:spPr>
          <a:xfrm>
            <a:off x="4977765" y="3148149"/>
            <a:ext cx="1474470" cy="1378131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ICT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機器導入</a:t>
            </a:r>
          </a:p>
        </p:txBody>
      </p:sp>
      <p:sp>
        <p:nvSpPr>
          <p:cNvPr id="11" name="大かっこ 10"/>
          <p:cNvSpPr/>
          <p:nvPr/>
        </p:nvSpPr>
        <p:spPr>
          <a:xfrm>
            <a:off x="4643405" y="5251269"/>
            <a:ext cx="2023110" cy="1097280"/>
          </a:xfrm>
          <a:prstGeom prst="bracketPair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4643405" y="5388429"/>
            <a:ext cx="2023110" cy="8001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Wi-Fi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ルーター</a:t>
            </a: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タブレット</a:t>
            </a:r>
          </a:p>
        </p:txBody>
      </p:sp>
      <p:sp>
        <p:nvSpPr>
          <p:cNvPr id="15" name="角丸四角形 14"/>
          <p:cNvSpPr/>
          <p:nvPr/>
        </p:nvSpPr>
        <p:spPr>
          <a:xfrm>
            <a:off x="1894522" y="2675949"/>
            <a:ext cx="1468755" cy="38011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accent2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課題</a:t>
            </a:r>
          </a:p>
        </p:txBody>
      </p:sp>
      <p:sp>
        <p:nvSpPr>
          <p:cNvPr id="16" name="角丸四角形 15"/>
          <p:cNvSpPr/>
          <p:nvPr/>
        </p:nvSpPr>
        <p:spPr>
          <a:xfrm>
            <a:off x="8163877" y="2675949"/>
            <a:ext cx="1468755" cy="38011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accent2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成果</a:t>
            </a:r>
            <a:endParaRPr kumimoji="1" lang="ja-JP" altLang="en-US" dirty="0">
              <a:solidFill>
                <a:schemeClr val="accent2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6976019" y="55504"/>
            <a:ext cx="5478462" cy="421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050"/>
              <a:t>熊本県</a:t>
            </a:r>
            <a:r>
              <a:rPr kumimoji="1" lang="ja-JP" altLang="en-US" sz="1050" dirty="0"/>
              <a:t>障害福祉分野の</a:t>
            </a:r>
            <a:r>
              <a:rPr kumimoji="1" lang="en-US" altLang="ja-JP" sz="1050" dirty="0"/>
              <a:t>ICT</a:t>
            </a:r>
            <a:r>
              <a:rPr kumimoji="1" lang="ja-JP" altLang="en-US" sz="1050" dirty="0"/>
              <a:t>導入モデル事業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0CDC97C9-C0FD-4A6B-FCA0-4904390D5310}"/>
              </a:ext>
            </a:extLst>
          </p:cNvPr>
          <p:cNvSpPr txBox="1"/>
          <p:nvPr/>
        </p:nvSpPr>
        <p:spPr>
          <a:xfrm>
            <a:off x="594360" y="3148149"/>
            <a:ext cx="4069080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4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en-US" altLang="ja-JP" sz="14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PC</a:t>
            </a:r>
            <a:r>
              <a:rPr lang="ja-JP" altLang="en-US" sz="14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を用いた記録、紙媒体へ手書きでの記録と混在しており、利用者に関する記録量も膨大であり時間を要している</a:t>
            </a:r>
            <a:endParaRPr lang="en-US" altLang="ja-JP" sz="14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・支援に関する記録を重複して記載することが多い</a:t>
            </a:r>
            <a:endParaRPr lang="en-US" altLang="ja-JP" sz="14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・情報共有がスムーズでなく、利用者の状態変化に対する速やかな対応が出来ない</a:t>
            </a:r>
            <a:endParaRPr lang="en-US" altLang="ja-JP" sz="14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4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FD348253-D3BF-2936-0632-C1C7945172D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7790" y="4759330"/>
            <a:ext cx="2400300" cy="1779582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34AA0580-6D06-B8D8-CDD4-78467E1C97F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3930433"/>
            <a:ext cx="1761879" cy="2608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740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1020726" y="635295"/>
            <a:ext cx="10203533" cy="271777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b"/>
          <a:lstStyle/>
          <a:p>
            <a:endParaRPr kumimoji="1"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①導入前の検討状況　　　・</a:t>
            </a:r>
            <a:r>
              <a:rPr kumimoji="1"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ICT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機器導入前の業務量と文書作成量の洗い出し</a:t>
            </a:r>
            <a:endParaRPr kumimoji="1"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　・タブレットの使用方法</a:t>
            </a:r>
            <a:endParaRPr kumimoji="1"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②導入内容　　　　　　　・タブレット、</a:t>
            </a:r>
            <a: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Wi-Fi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ルーター</a:t>
            </a: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③導入に伴う改善など　　・支援に関係する記録が一本化され、転記することもなく</a:t>
            </a: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　　記録の効率化と時短化につながる</a:t>
            </a: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　・情報共有がスムーズになり、リアルタイムな情報を</a:t>
            </a: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　　素早く取得することが出来る</a:t>
            </a: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　</a:t>
            </a: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角丸四角形 1"/>
          <p:cNvSpPr/>
          <p:nvPr/>
        </p:nvSpPr>
        <p:spPr>
          <a:xfrm>
            <a:off x="1020726" y="635295"/>
            <a:ext cx="2697480" cy="37719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accent2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業務効率化のステップ</a:t>
            </a:r>
            <a:endParaRPr kumimoji="1" lang="ja-JP" altLang="en-US" dirty="0">
              <a:solidFill>
                <a:schemeClr val="accent2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020726" y="3419658"/>
            <a:ext cx="10203533" cy="330181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1600" dirty="0">
                <a:solidFill>
                  <a:schemeClr val="accent2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600" dirty="0">
                <a:solidFill>
                  <a:schemeClr val="accent2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良かった点</a:t>
            </a:r>
            <a:r>
              <a:rPr lang="en-US" altLang="ja-JP" sz="1600" dirty="0">
                <a:solidFill>
                  <a:schemeClr val="accent2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  <a:p>
            <a:r>
              <a:rPr kumimoji="1" lang="ja-JP" altLang="en-US" sz="1600" dirty="0">
                <a:solidFill>
                  <a:schemeClr val="accent2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・記録作業が減り利用者さんとの時間が増えた　・情報共有が容易になった　　</a:t>
            </a:r>
            <a:endParaRPr kumimoji="1" lang="en-US" altLang="ja-JP" sz="1600" dirty="0">
              <a:solidFill>
                <a:schemeClr val="accent2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600" dirty="0">
                <a:solidFill>
                  <a:schemeClr val="accent2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・書類の準備時間が減った　・　</a:t>
            </a:r>
            <a:endParaRPr kumimoji="1" lang="en-US" altLang="ja-JP" sz="1600" dirty="0">
              <a:solidFill>
                <a:schemeClr val="accent2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600" dirty="0">
                <a:solidFill>
                  <a:schemeClr val="accent2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600" dirty="0">
                <a:solidFill>
                  <a:schemeClr val="accent2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悪かった点</a:t>
            </a:r>
            <a:r>
              <a:rPr lang="en-US" altLang="ja-JP" sz="1600" dirty="0">
                <a:solidFill>
                  <a:schemeClr val="accent2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  <a:p>
            <a:r>
              <a:rPr lang="ja-JP" altLang="en-US" sz="1600" dirty="0">
                <a:solidFill>
                  <a:schemeClr val="accent2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・タブレットを使いこなすのに時間がかかる　・</a:t>
            </a:r>
            <a:r>
              <a:rPr lang="en-US" altLang="ja-JP" sz="1600" dirty="0">
                <a:solidFill>
                  <a:schemeClr val="accent2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IT</a:t>
            </a:r>
            <a:r>
              <a:rPr lang="ja-JP" altLang="en-US" sz="1600" dirty="0">
                <a:solidFill>
                  <a:schemeClr val="accent2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機器に対しスキルの差がある　</a:t>
            </a:r>
            <a:endParaRPr lang="en-US" altLang="ja-JP" sz="1600" dirty="0">
              <a:solidFill>
                <a:schemeClr val="accent2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en-US" altLang="ja-JP" sz="1600" dirty="0">
                <a:solidFill>
                  <a:schemeClr val="accent2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sz="1600" dirty="0">
                <a:solidFill>
                  <a:schemeClr val="accent2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今後の課題・その他</a:t>
            </a:r>
            <a:r>
              <a:rPr kumimoji="1" lang="en-US" altLang="ja-JP" sz="1600" dirty="0">
                <a:solidFill>
                  <a:schemeClr val="accent2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  <a:p>
            <a:r>
              <a:rPr lang="ja-JP" altLang="en-US" sz="1600" dirty="0">
                <a:solidFill>
                  <a:schemeClr val="accent2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・紙媒体の記録がまだある為、随時タブレットでの記録へ移行していく必要がある</a:t>
            </a:r>
            <a:endParaRPr lang="en-US" altLang="ja-JP" sz="1600" dirty="0">
              <a:solidFill>
                <a:schemeClr val="accent2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dirty="0">
                <a:solidFill>
                  <a:schemeClr val="accent2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・入力する職員に偏りがなく、誰でも入力できるようになり作業効率を上げていく必要がある</a:t>
            </a:r>
            <a:endParaRPr lang="en-US" altLang="ja-JP" sz="1600" dirty="0">
              <a:solidFill>
                <a:schemeClr val="accent2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dirty="0">
                <a:solidFill>
                  <a:schemeClr val="accent2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・タブレットの紛失が無いよう管理していく必要がある</a:t>
            </a:r>
            <a:endParaRPr lang="en-US" altLang="ja-JP" sz="1600" dirty="0">
              <a:solidFill>
                <a:schemeClr val="accent2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dirty="0">
                <a:solidFill>
                  <a:schemeClr val="accent2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・情報共有と共に、オンライン会議もとりいれたらどうか</a:t>
            </a:r>
            <a:endParaRPr lang="en-US" altLang="ja-JP" sz="1600" dirty="0">
              <a:solidFill>
                <a:schemeClr val="accent2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1020726" y="3429000"/>
            <a:ext cx="1805028" cy="38862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kumimoji="1" lang="ja-JP" altLang="en-US" dirty="0">
                <a:solidFill>
                  <a:schemeClr val="accent2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職員の声</a:t>
            </a:r>
            <a:endParaRPr kumimoji="1" lang="en-US" altLang="ja-JP" dirty="0">
              <a:solidFill>
                <a:schemeClr val="accent2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0B66B-4A08-4D39-8820-546FD4520C27}" type="slidenum">
              <a:rPr kumimoji="1" lang="ja-JP" altLang="en-US" smtClean="0"/>
              <a:t>2</a:t>
            </a:fld>
            <a:endParaRPr kumimoji="1" lang="ja-JP" altLang="en-US"/>
          </a:p>
        </p:txBody>
      </p:sp>
      <p:pic>
        <p:nvPicPr>
          <p:cNvPr id="20" name="図 19">
            <a:extLst>
              <a:ext uri="{FF2B5EF4-FFF2-40B4-BE49-F238E27FC236}">
                <a16:creationId xmlns:a16="http://schemas.microsoft.com/office/drawing/2014/main" id="{AD43F7B4-624D-F32D-767D-ED050A7D9A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929124" y="874405"/>
            <a:ext cx="3089573" cy="2239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7618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682</TotalTime>
  <Words>392</Words>
  <Application>Microsoft Office PowerPoint</Application>
  <PresentationFormat>ワイド画面</PresentationFormat>
  <Paragraphs>47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HG丸ｺﾞｼｯｸM-PRO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kumamoto</dc:creator>
  <cp:lastModifiedBy>和悠 多田</cp:lastModifiedBy>
  <cp:revision>33</cp:revision>
  <dcterms:created xsi:type="dcterms:W3CDTF">2021-04-08T11:57:45Z</dcterms:created>
  <dcterms:modified xsi:type="dcterms:W3CDTF">2025-06-30T02:08:41Z</dcterms:modified>
</cp:coreProperties>
</file>